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image" Target="../media/image-9-30.png"/><Relationship Id="rId31" Type="http://schemas.openxmlformats.org/officeDocument/2006/relationships/image" Target="../media/image-9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7825"/>
            <a:ext cx="152400" cy="1714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213" y="1868984"/>
            <a:ext cx="6505575" cy="36532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5524500"/>
            <a:ext cx="5334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56769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744" y="5524500"/>
            <a:ext cx="533400" cy="609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144" y="56769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863" y="5524500"/>
            <a:ext cx="5334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263" y="56769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1981" y="5524500"/>
            <a:ext cx="5334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4381" y="56769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6113" y="5524500"/>
            <a:ext cx="47625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8513" y="5676900"/>
            <a:ext cx="171450" cy="3048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609600" y="609600"/>
            <a:ext cx="131673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vs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 그랜저 하이브리드 신차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609600" y="1219200"/>
            <a:ext cx="1097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구매비용, 유지비, 세금 및 장단점 종합 비교 분석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838200" y="1600200"/>
            <a:ext cx="2194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작성일: 2025년 7월 28일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516255" y="62484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비용 분석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2990374" y="62484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비용 비교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5464493" y="62484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보험료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7938611" y="62484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</a:t>
            </a:r>
            <a:endParaRPr lang="en-US" sz="1200" dirty="0"/>
          </a:p>
        </p:txBody>
      </p:sp>
      <p:sp>
        <p:nvSpPr>
          <p:cNvPr id="22" name="Text 7"/>
          <p:cNvSpPr/>
          <p:nvPr/>
        </p:nvSpPr>
        <p:spPr>
          <a:xfrm>
            <a:off x="10398443" y="6248400"/>
            <a:ext cx="1291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 가이드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82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5524500" cy="2590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419100" cy="495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790700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81250"/>
            <a:ext cx="15240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62250"/>
            <a:ext cx="1333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1432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467100"/>
            <a:ext cx="506730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447800"/>
            <a:ext cx="5524500" cy="2590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676400"/>
            <a:ext cx="419100" cy="495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17907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381250"/>
            <a:ext cx="15240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762250"/>
            <a:ext cx="1333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143250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467100"/>
            <a:ext cx="506730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4343400"/>
            <a:ext cx="11277600" cy="2095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800" y="4991100"/>
            <a:ext cx="10820400" cy="1219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6667500"/>
            <a:ext cx="11277600" cy="1447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73152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72200" y="7315200"/>
            <a:ext cx="123825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76962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2200" y="7696200"/>
            <a:ext cx="1905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구매 비용 비교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초기 구매 비용 분석</a:t>
            </a:r>
            <a:endParaRPr lang="en-US" sz="1350" dirty="0"/>
          </a:p>
        </p:txBody>
      </p:sp>
      <p:sp>
        <p:nvSpPr>
          <p:cNvPr id="26" name="Text 2"/>
          <p:cNvSpPr/>
          <p:nvPr/>
        </p:nvSpPr>
        <p:spPr>
          <a:xfrm>
            <a:off x="1257300" y="177165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27" name="Text 3"/>
          <p:cNvSpPr/>
          <p:nvPr/>
        </p:nvSpPr>
        <p:spPr>
          <a:xfrm>
            <a:off x="914400" y="2324100"/>
            <a:ext cx="16116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가격:</a:t>
            </a:r>
            <a:endParaRPr lang="en-US" sz="1350" dirty="0"/>
          </a:p>
        </p:txBody>
      </p:sp>
      <p:sp>
        <p:nvSpPr>
          <p:cNvPr id="28" name="Text 4"/>
          <p:cNvSpPr/>
          <p:nvPr/>
        </p:nvSpPr>
        <p:spPr>
          <a:xfrm>
            <a:off x="4953000" y="2324100"/>
            <a:ext cx="960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4,000만원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895350" y="2705100"/>
            <a:ext cx="13944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등록 및 세금: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4905375" y="27051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380만원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933450" y="3086100"/>
            <a:ext cx="1383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endParaRPr lang="en-US" sz="1350" dirty="0"/>
          </a:p>
        </p:txBody>
      </p:sp>
      <p:sp>
        <p:nvSpPr>
          <p:cNvPr id="32" name="Text 8"/>
          <p:cNvSpPr/>
          <p:nvPr/>
        </p:nvSpPr>
        <p:spPr>
          <a:xfrm>
            <a:off x="4905375" y="30861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120만원</a:t>
            </a:r>
            <a:endParaRPr lang="en-US" sz="1350" dirty="0"/>
          </a:p>
        </p:txBody>
      </p:sp>
      <p:sp>
        <p:nvSpPr>
          <p:cNvPr id="33" name="Text 9"/>
          <p:cNvSpPr/>
          <p:nvPr/>
        </p:nvSpPr>
        <p:spPr>
          <a:xfrm>
            <a:off x="685800" y="3543300"/>
            <a:ext cx="1154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endParaRPr lang="en-US" sz="1350" dirty="0"/>
          </a:p>
        </p:txBody>
      </p:sp>
      <p:sp>
        <p:nvSpPr>
          <p:cNvPr id="34" name="Text 10"/>
          <p:cNvSpPr/>
          <p:nvPr/>
        </p:nvSpPr>
        <p:spPr>
          <a:xfrm>
            <a:off x="4743450" y="3543300"/>
            <a:ext cx="1211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4,500만원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7010400" y="1771650"/>
            <a:ext cx="2674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36" name="Text 12"/>
          <p:cNvSpPr/>
          <p:nvPr/>
        </p:nvSpPr>
        <p:spPr>
          <a:xfrm>
            <a:off x="6667500" y="2324100"/>
            <a:ext cx="2971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 (익스클루시브):</a:t>
            </a:r>
            <a:endParaRPr lang="en-US" sz="1350" dirty="0"/>
          </a:p>
        </p:txBody>
      </p:sp>
      <p:sp>
        <p:nvSpPr>
          <p:cNvPr id="37" name="Text 13"/>
          <p:cNvSpPr/>
          <p:nvPr/>
        </p:nvSpPr>
        <p:spPr>
          <a:xfrm>
            <a:off x="10706100" y="2324100"/>
            <a:ext cx="960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350" dirty="0"/>
          </a:p>
        </p:txBody>
      </p:sp>
      <p:sp>
        <p:nvSpPr>
          <p:cNvPr id="38" name="Text 14"/>
          <p:cNvSpPr/>
          <p:nvPr/>
        </p:nvSpPr>
        <p:spPr>
          <a:xfrm>
            <a:off x="6648450" y="2705100"/>
            <a:ext cx="1840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비용: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10658475" y="27051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274만원</a:t>
            </a:r>
            <a:endParaRPr lang="en-US" sz="1350" dirty="0"/>
          </a:p>
        </p:txBody>
      </p:sp>
      <p:sp>
        <p:nvSpPr>
          <p:cNvPr id="40" name="Text 16"/>
          <p:cNvSpPr/>
          <p:nvPr/>
        </p:nvSpPr>
        <p:spPr>
          <a:xfrm>
            <a:off x="6686550" y="3086100"/>
            <a:ext cx="1383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endParaRPr lang="en-US" sz="1350" dirty="0"/>
          </a:p>
        </p:txBody>
      </p:sp>
      <p:sp>
        <p:nvSpPr>
          <p:cNvPr id="41" name="Text 17"/>
          <p:cNvSpPr/>
          <p:nvPr/>
        </p:nvSpPr>
        <p:spPr>
          <a:xfrm>
            <a:off x="10810875" y="3086100"/>
            <a:ext cx="8343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 계산</a:t>
            </a:r>
            <a:endParaRPr lang="en-US" sz="1350" dirty="0"/>
          </a:p>
        </p:txBody>
      </p:sp>
      <p:sp>
        <p:nvSpPr>
          <p:cNvPr id="42" name="Text 18"/>
          <p:cNvSpPr/>
          <p:nvPr/>
        </p:nvSpPr>
        <p:spPr>
          <a:xfrm>
            <a:off x="6438900" y="3543300"/>
            <a:ext cx="1154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endParaRPr lang="en-US" sz="1350" dirty="0"/>
          </a:p>
        </p:txBody>
      </p:sp>
      <p:sp>
        <p:nvSpPr>
          <p:cNvPr id="43" name="Text 19"/>
          <p:cNvSpPr/>
          <p:nvPr/>
        </p:nvSpPr>
        <p:spPr>
          <a:xfrm>
            <a:off x="10496550" y="3543300"/>
            <a:ext cx="1211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5,055만원</a:t>
            </a:r>
            <a:endParaRPr lang="en-US" sz="1350" dirty="0"/>
          </a:p>
        </p:txBody>
      </p:sp>
      <p:sp>
        <p:nvSpPr>
          <p:cNvPr id="44" name="Text 20"/>
          <p:cNvSpPr/>
          <p:nvPr/>
        </p:nvSpPr>
        <p:spPr>
          <a:xfrm>
            <a:off x="685800" y="45720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비교</a:t>
            </a:r>
            <a:endParaRPr lang="en-US" sz="1500" dirty="0"/>
          </a:p>
        </p:txBody>
      </p:sp>
      <p:sp>
        <p:nvSpPr>
          <p:cNvPr id="45" name="Text 21"/>
          <p:cNvSpPr/>
          <p:nvPr/>
        </p:nvSpPr>
        <p:spPr>
          <a:xfrm>
            <a:off x="685800" y="68961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비교 포인트</a:t>
            </a:r>
            <a:endParaRPr lang="en-US" sz="1500" dirty="0"/>
          </a:p>
        </p:txBody>
      </p:sp>
      <p:sp>
        <p:nvSpPr>
          <p:cNvPr id="46" name="Text 22"/>
          <p:cNvSpPr/>
          <p:nvPr/>
        </p:nvSpPr>
        <p:spPr>
          <a:xfrm>
            <a:off x="971550" y="7277100"/>
            <a:ext cx="3589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초기 구매 비용이 약 555만원 저렴</a:t>
            </a:r>
            <a:endParaRPr lang="en-US" sz="1200" dirty="0"/>
          </a:p>
        </p:txBody>
      </p:sp>
      <p:sp>
        <p:nvSpPr>
          <p:cNvPr id="47" name="Text 23"/>
          <p:cNvSpPr/>
          <p:nvPr/>
        </p:nvSpPr>
        <p:spPr>
          <a:xfrm>
            <a:off x="6410325" y="7277100"/>
            <a:ext cx="514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친환경차 세제 혜택 적용 (취득세 40만원 감면)</a:t>
            </a:r>
            <a:endParaRPr lang="en-US" sz="1200" dirty="0"/>
          </a:p>
        </p:txBody>
      </p:sp>
      <p:sp>
        <p:nvSpPr>
          <p:cNvPr id="48" name="Text 24"/>
          <p:cNvSpPr/>
          <p:nvPr/>
        </p:nvSpPr>
        <p:spPr>
          <a:xfrm>
            <a:off x="952500" y="7658100"/>
            <a:ext cx="4389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보험료가 상대적으로 높음 (연간 약 120만원)</a:t>
            </a:r>
            <a:endParaRPr lang="en-US" sz="1200" dirty="0"/>
          </a:p>
        </p:txBody>
      </p:sp>
      <p:sp>
        <p:nvSpPr>
          <p:cNvPr id="49" name="Text 25"/>
          <p:cNvSpPr/>
          <p:nvPr/>
        </p:nvSpPr>
        <p:spPr>
          <a:xfrm>
            <a:off x="6477000" y="7658100"/>
            <a:ext cx="5566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트림에 따라 가격 차이가 큼 (4,291만원~5,181만원)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5410200" cy="5638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14500"/>
            <a:ext cx="17145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3600"/>
            <a:ext cx="4953000" cy="64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819400"/>
            <a:ext cx="4953000" cy="647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05200"/>
            <a:ext cx="4953000" cy="647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91000"/>
            <a:ext cx="4953000" cy="647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876800"/>
            <a:ext cx="4953000" cy="64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562600"/>
            <a:ext cx="4953000" cy="647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6248400"/>
            <a:ext cx="4953000" cy="419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447800"/>
            <a:ext cx="5410200" cy="3581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1714500"/>
            <a:ext cx="219075" cy="190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095500"/>
            <a:ext cx="4953000" cy="2438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257800"/>
            <a:ext cx="2590800" cy="1828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29700" y="5257800"/>
            <a:ext cx="2705100" cy="1828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0" y="5791200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0" y="6248400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0" y="6515100"/>
            <a:ext cx="133350" cy="1333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 구매 시 추가 비용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4천만원 기준 K9 중고차 구매 시 발생하는 부대 비용 상세 분석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971550" y="1676400"/>
            <a:ext cx="495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부대 비용 항목별 내역</a:t>
            </a:r>
            <a:endParaRPr lang="en-US" sz="1800" dirty="0"/>
          </a:p>
        </p:txBody>
      </p:sp>
      <p:sp>
        <p:nvSpPr>
          <p:cNvPr id="23" name="Text 3"/>
          <p:cNvSpPr/>
          <p:nvPr/>
        </p:nvSpPr>
        <p:spPr>
          <a:xfrm>
            <a:off x="685800" y="2247900"/>
            <a:ext cx="514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685800" y="2476500"/>
            <a:ext cx="26974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비영업용 승용차 기준, 과세표준액의 7%</a:t>
            </a:r>
            <a:endParaRPr lang="en-US" sz="1050" dirty="0"/>
          </a:p>
        </p:txBody>
      </p:sp>
      <p:sp>
        <p:nvSpPr>
          <p:cNvPr id="25" name="Text 5"/>
          <p:cNvSpPr/>
          <p:nvPr/>
        </p:nvSpPr>
        <p:spPr>
          <a:xfrm>
            <a:off x="4914900" y="2343150"/>
            <a:ext cx="868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280만원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685800" y="2933700"/>
            <a:ext cx="902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매입비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685800" y="3162300"/>
            <a:ext cx="3086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요율 상이, 즉시 할인 매도 시 비용 발생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4562475" y="3028950"/>
            <a:ext cx="1291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10만원 ~ 30만원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85800" y="3619500"/>
            <a:ext cx="925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증지/인지대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685800" y="3848100"/>
            <a:ext cx="19202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명의이전 시 발생하는 수수료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4924425" y="3714750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4,500원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685800" y="4305300"/>
            <a:ext cx="514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</a:t>
            </a:r>
            <a:endParaRPr lang="en-US" sz="1200" dirty="0"/>
          </a:p>
        </p:txBody>
      </p:sp>
      <p:sp>
        <p:nvSpPr>
          <p:cNvPr id="33" name="Text 13"/>
          <p:cNvSpPr/>
          <p:nvPr/>
        </p:nvSpPr>
        <p:spPr>
          <a:xfrm>
            <a:off x="685800" y="4533900"/>
            <a:ext cx="2057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관리, 보관 등에 대한 비용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4562475" y="4400550"/>
            <a:ext cx="1291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44만원</a:t>
            </a:r>
            <a:endParaRPr lang="en-US" sz="1200" dirty="0"/>
          </a:p>
        </p:txBody>
      </p:sp>
      <p:sp>
        <p:nvSpPr>
          <p:cNvPr id="35" name="Text 15"/>
          <p:cNvSpPr/>
          <p:nvPr/>
        </p:nvSpPr>
        <p:spPr>
          <a:xfrm>
            <a:off x="685800" y="4991100"/>
            <a:ext cx="902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알선 수수료</a:t>
            </a:r>
            <a:endParaRPr lang="en-US" sz="1200" dirty="0"/>
          </a:p>
        </p:txBody>
      </p:sp>
      <p:sp>
        <p:nvSpPr>
          <p:cNvPr id="36" name="Text 16"/>
          <p:cNvSpPr/>
          <p:nvPr/>
        </p:nvSpPr>
        <p:spPr>
          <a:xfrm>
            <a:off x="685800" y="5219700"/>
            <a:ext cx="29489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딜러의 중개 수수료(차량 가액의 2.2% 이내)</a:t>
            </a:r>
            <a:endParaRPr lang="en-US" sz="1050" dirty="0"/>
          </a:p>
        </p:txBody>
      </p:sp>
      <p:sp>
        <p:nvSpPr>
          <p:cNvPr id="37" name="Text 17"/>
          <p:cNvSpPr/>
          <p:nvPr/>
        </p:nvSpPr>
        <p:spPr>
          <a:xfrm>
            <a:off x="4562475" y="5086350"/>
            <a:ext cx="1291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50만원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85800" y="5676900"/>
            <a:ext cx="1634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점검 책임보험료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85800" y="59055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1개월/2,000km 보증을 위한 의무 보험</a:t>
            </a:r>
            <a:endParaRPr lang="en-US" sz="1050" dirty="0"/>
          </a:p>
        </p:txBody>
      </p:sp>
      <p:sp>
        <p:nvSpPr>
          <p:cNvPr id="40" name="Text 20"/>
          <p:cNvSpPr/>
          <p:nvPr/>
        </p:nvSpPr>
        <p:spPr>
          <a:xfrm>
            <a:off x="5000625" y="577215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41" name="Text 21"/>
          <p:cNvSpPr/>
          <p:nvPr/>
        </p:nvSpPr>
        <p:spPr>
          <a:xfrm>
            <a:off x="685800" y="6400800"/>
            <a:ext cx="108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추가 비용</a:t>
            </a:r>
            <a:endParaRPr lang="en-US" sz="1350" dirty="0"/>
          </a:p>
        </p:txBody>
      </p:sp>
      <p:sp>
        <p:nvSpPr>
          <p:cNvPr id="42" name="Text 22"/>
          <p:cNvSpPr/>
          <p:nvPr/>
        </p:nvSpPr>
        <p:spPr>
          <a:xfrm>
            <a:off x="3952875" y="6400800"/>
            <a:ext cx="2023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360만원 ~ 415만원</a:t>
            </a:r>
            <a:endParaRPr lang="en-US" sz="1350" dirty="0"/>
          </a:p>
        </p:txBody>
      </p:sp>
      <p:sp>
        <p:nvSpPr>
          <p:cNvPr id="43" name="Text 23"/>
          <p:cNvSpPr/>
          <p:nvPr/>
        </p:nvSpPr>
        <p:spPr>
          <a:xfrm>
            <a:off x="6848475" y="16764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비용 구성 비율</a:t>
            </a:r>
            <a:endParaRPr lang="en-US" sz="1500" dirty="0"/>
          </a:p>
        </p:txBody>
      </p:sp>
      <p:sp>
        <p:nvSpPr>
          <p:cNvPr id="44" name="Text 24"/>
          <p:cNvSpPr/>
          <p:nvPr/>
        </p:nvSpPr>
        <p:spPr>
          <a:xfrm>
            <a:off x="6553200" y="4610100"/>
            <a:ext cx="495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* 최대 예상 비용 기준</a:t>
            </a:r>
            <a:endParaRPr lang="en-US" sz="1050" dirty="0"/>
          </a:p>
        </p:txBody>
      </p:sp>
      <p:sp>
        <p:nvSpPr>
          <p:cNvPr id="45" name="Text 25"/>
          <p:cNvSpPr/>
          <p:nvPr/>
        </p:nvSpPr>
        <p:spPr>
          <a:xfrm>
            <a:off x="9144000" y="5410200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고려사항</a:t>
            </a:r>
            <a:endParaRPr lang="en-US" sz="1350" dirty="0"/>
          </a:p>
        </p:txBody>
      </p:sp>
      <p:sp>
        <p:nvSpPr>
          <p:cNvPr id="46" name="Text 26"/>
          <p:cNvSpPr/>
          <p:nvPr/>
        </p:nvSpPr>
        <p:spPr>
          <a:xfrm>
            <a:off x="9353550" y="57531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취득세는 전체 추가 비용의 약 68%를 차지</a:t>
            </a:r>
            <a:endParaRPr lang="en-US" sz="1050" dirty="0"/>
          </a:p>
        </p:txBody>
      </p:sp>
      <p:sp>
        <p:nvSpPr>
          <p:cNvPr id="47" name="Text 27"/>
          <p:cNvSpPr/>
          <p:nvPr/>
        </p:nvSpPr>
        <p:spPr>
          <a:xfrm>
            <a:off x="9353550" y="6210300"/>
            <a:ext cx="2114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지역별로 공채 매입비 차이 발생</a:t>
            </a:r>
            <a:endParaRPr lang="en-US" sz="1050" dirty="0"/>
          </a:p>
        </p:txBody>
      </p:sp>
      <p:sp>
        <p:nvSpPr>
          <p:cNvPr id="48" name="Text 28"/>
          <p:cNvSpPr/>
          <p:nvPr/>
        </p:nvSpPr>
        <p:spPr>
          <a:xfrm>
            <a:off x="9353550" y="6477000"/>
            <a:ext cx="22631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매도비와 알선 수수료는 협상 가능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9630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5410200" cy="914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5410200" cy="1219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3771900"/>
            <a:ext cx="8382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43400"/>
            <a:ext cx="5410200" cy="914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486400"/>
            <a:ext cx="54102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1905000"/>
            <a:ext cx="5410200" cy="2895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22574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2714625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309562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3476625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38576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4191000"/>
            <a:ext cx="4953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5029200"/>
            <a:ext cx="5410200" cy="3467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5676900"/>
            <a:ext cx="4953000" cy="1371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7200900"/>
            <a:ext cx="4953000" cy="533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7924800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 구매 비용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가격과 세제 혜택, 등록비용을 포함한 총구매 비용 분석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457200" y="14478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판매 가격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(세제 혜택 후)</a:t>
            </a:r>
            <a:endParaRPr lang="en-US" sz="1800" dirty="0"/>
          </a:p>
        </p:txBody>
      </p:sp>
      <p:sp>
        <p:nvSpPr>
          <p:cNvPr id="22" name="Text 3"/>
          <p:cNvSpPr/>
          <p:nvPr/>
        </p:nvSpPr>
        <p:spPr>
          <a:xfrm>
            <a:off x="647700" y="2095500"/>
            <a:ext cx="822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4810125" y="2095500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4,291만원</a:t>
            </a:r>
            <a:endParaRPr lang="en-US" sz="1500" dirty="0"/>
          </a:p>
        </p:txBody>
      </p:sp>
      <p:sp>
        <p:nvSpPr>
          <p:cNvPr id="24" name="Text 5"/>
          <p:cNvSpPr/>
          <p:nvPr/>
        </p:nvSpPr>
        <p:spPr>
          <a:xfrm>
            <a:off x="647700" y="24384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기본형 트림, 필수 편의 기능 탑재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647700" y="3162300"/>
            <a:ext cx="1234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익스클루시브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4810125" y="3162300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647700" y="35052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 편의 사양 및 안전 기능 강화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4914900" y="3771900"/>
            <a:ext cx="1005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기준 트림</a:t>
            </a:r>
            <a:endParaRPr lang="en-US" sz="900" dirty="0"/>
          </a:p>
        </p:txBody>
      </p:sp>
      <p:sp>
        <p:nvSpPr>
          <p:cNvPr id="29" name="Text 10"/>
          <p:cNvSpPr/>
          <p:nvPr/>
        </p:nvSpPr>
        <p:spPr>
          <a:xfrm>
            <a:off x="647700" y="4533900"/>
            <a:ext cx="102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캘리그래피</a:t>
            </a:r>
            <a:endParaRPr lang="en-US" sz="1500" dirty="0"/>
          </a:p>
        </p:txBody>
      </p:sp>
      <p:sp>
        <p:nvSpPr>
          <p:cNvPr id="30" name="Text 11"/>
          <p:cNvSpPr/>
          <p:nvPr/>
        </p:nvSpPr>
        <p:spPr>
          <a:xfrm>
            <a:off x="4810125" y="4533900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5,181만원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647700" y="48768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최고급 내/외장 디자인 및 최상위 옵션 기본 적용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6324600" y="1447800"/>
            <a:ext cx="541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(익스클루시브 트림 기준)</a:t>
            </a:r>
            <a:endParaRPr lang="en-US" sz="1800" dirty="0"/>
          </a:p>
        </p:txBody>
      </p:sp>
      <p:sp>
        <p:nvSpPr>
          <p:cNvPr id="33" name="Text 14"/>
          <p:cNvSpPr/>
          <p:nvPr/>
        </p:nvSpPr>
        <p:spPr>
          <a:xfrm>
            <a:off x="6781800" y="2209800"/>
            <a:ext cx="1074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공급가액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10477500" y="213360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4,346만원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9711690" y="2362200"/>
            <a:ext cx="179451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 ÷ 1.1 (부가세 제외)</a:t>
            </a:r>
            <a:endParaRPr lang="en-US" sz="900" dirty="0"/>
          </a:p>
        </p:txBody>
      </p:sp>
      <p:sp>
        <p:nvSpPr>
          <p:cNvPr id="36" name="Text 17"/>
          <p:cNvSpPr/>
          <p:nvPr/>
        </p:nvSpPr>
        <p:spPr>
          <a:xfrm>
            <a:off x="6781800" y="2667000"/>
            <a:ext cx="9486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 (7%)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10782300" y="2667000"/>
            <a:ext cx="868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304만원</a:t>
            </a:r>
            <a:endParaRPr lang="en-US" sz="1200" dirty="0"/>
          </a:p>
        </p:txBody>
      </p:sp>
      <p:sp>
        <p:nvSpPr>
          <p:cNvPr id="38" name="Text 19"/>
          <p:cNvSpPr/>
          <p:nvPr/>
        </p:nvSpPr>
        <p:spPr>
          <a:xfrm>
            <a:off x="6819900" y="3048000"/>
            <a:ext cx="1634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세제 혜택</a:t>
            </a:r>
            <a:endParaRPr lang="en-US" sz="1200" dirty="0"/>
          </a:p>
        </p:txBody>
      </p:sp>
      <p:sp>
        <p:nvSpPr>
          <p:cNvPr id="39" name="Text 20"/>
          <p:cNvSpPr/>
          <p:nvPr/>
        </p:nvSpPr>
        <p:spPr>
          <a:xfrm>
            <a:off x="10953750" y="3048000"/>
            <a:ext cx="662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2C5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- 40만원</a:t>
            </a:r>
            <a:endParaRPr lang="en-US" sz="1200" dirty="0"/>
          </a:p>
        </p:txBody>
      </p:sp>
      <p:sp>
        <p:nvSpPr>
          <p:cNvPr id="40" name="Text 21"/>
          <p:cNvSpPr/>
          <p:nvPr/>
        </p:nvSpPr>
        <p:spPr>
          <a:xfrm>
            <a:off x="6781800" y="3429000"/>
            <a:ext cx="902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취득세</a:t>
            </a:r>
            <a:endParaRPr lang="en-US" sz="1200" dirty="0"/>
          </a:p>
        </p:txBody>
      </p:sp>
      <p:sp>
        <p:nvSpPr>
          <p:cNvPr id="41" name="Text 22"/>
          <p:cNvSpPr/>
          <p:nvPr/>
        </p:nvSpPr>
        <p:spPr>
          <a:xfrm>
            <a:off x="10963275" y="3429000"/>
            <a:ext cx="651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264만원</a:t>
            </a:r>
            <a:endParaRPr lang="en-US" sz="1200" dirty="0"/>
          </a:p>
        </p:txBody>
      </p:sp>
      <p:sp>
        <p:nvSpPr>
          <p:cNvPr id="42" name="Text 23"/>
          <p:cNvSpPr/>
          <p:nvPr/>
        </p:nvSpPr>
        <p:spPr>
          <a:xfrm>
            <a:off x="6819900" y="3810000"/>
            <a:ext cx="1291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및 부대비용</a:t>
            </a:r>
            <a:endParaRPr lang="en-US" sz="1200" dirty="0"/>
          </a:p>
        </p:txBody>
      </p:sp>
      <p:sp>
        <p:nvSpPr>
          <p:cNvPr id="43" name="Text 24"/>
          <p:cNvSpPr/>
          <p:nvPr/>
        </p:nvSpPr>
        <p:spPr>
          <a:xfrm>
            <a:off x="10868025" y="3810000"/>
            <a:ext cx="765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44" name="Text 25"/>
          <p:cNvSpPr/>
          <p:nvPr/>
        </p:nvSpPr>
        <p:spPr>
          <a:xfrm>
            <a:off x="6553200" y="4305300"/>
            <a:ext cx="1783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세금 및 등록 비용</a:t>
            </a:r>
            <a:endParaRPr lang="en-US" sz="1350" dirty="0"/>
          </a:p>
        </p:txBody>
      </p:sp>
      <p:sp>
        <p:nvSpPr>
          <p:cNvPr id="45" name="Text 26"/>
          <p:cNvSpPr/>
          <p:nvPr/>
        </p:nvSpPr>
        <p:spPr>
          <a:xfrm>
            <a:off x="10658475" y="4305300"/>
            <a:ext cx="101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274만원</a:t>
            </a:r>
            <a:endParaRPr lang="en-US" sz="1350" dirty="0"/>
          </a:p>
        </p:txBody>
      </p:sp>
      <p:sp>
        <p:nvSpPr>
          <p:cNvPr id="46" name="Text 27"/>
          <p:cNvSpPr/>
          <p:nvPr/>
        </p:nvSpPr>
        <p:spPr>
          <a:xfrm>
            <a:off x="6553200" y="52578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(익스클루시브 트림)</a:t>
            </a:r>
            <a:endParaRPr lang="en-US" sz="1500" dirty="0"/>
          </a:p>
        </p:txBody>
      </p:sp>
      <p:sp>
        <p:nvSpPr>
          <p:cNvPr id="47" name="Text 28"/>
          <p:cNvSpPr/>
          <p:nvPr/>
        </p:nvSpPr>
        <p:spPr>
          <a:xfrm>
            <a:off x="6667500" y="7343775"/>
            <a:ext cx="1600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예상 구매 비용:</a:t>
            </a:r>
            <a:endParaRPr lang="en-US" sz="1350" dirty="0"/>
          </a:p>
        </p:txBody>
      </p:sp>
      <p:sp>
        <p:nvSpPr>
          <p:cNvPr id="48" name="Text 29"/>
          <p:cNvSpPr/>
          <p:nvPr/>
        </p:nvSpPr>
        <p:spPr>
          <a:xfrm>
            <a:off x="8115300" y="7391400"/>
            <a:ext cx="14401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차량가 + 세금/등록비</a:t>
            </a:r>
            <a:endParaRPr lang="en-US" sz="1050" dirty="0"/>
          </a:p>
        </p:txBody>
      </p:sp>
      <p:sp>
        <p:nvSpPr>
          <p:cNvPr id="49" name="Text 30"/>
          <p:cNvSpPr/>
          <p:nvPr/>
        </p:nvSpPr>
        <p:spPr>
          <a:xfrm>
            <a:off x="10363200" y="7315200"/>
            <a:ext cx="1234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5,055만원</a:t>
            </a:r>
            <a:endParaRPr lang="en-US" sz="1800" dirty="0"/>
          </a:p>
        </p:txBody>
      </p:sp>
      <p:sp>
        <p:nvSpPr>
          <p:cNvPr id="50" name="Text 31"/>
          <p:cNvSpPr/>
          <p:nvPr/>
        </p:nvSpPr>
        <p:spPr>
          <a:xfrm>
            <a:off x="6724650" y="78867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2024년 기준, 하이브리드 차량은 2024년 말까지 취득세 40만원 한도 감면 혜택이 적용됩니다.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535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289899" cy="3238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5500"/>
            <a:ext cx="6829425" cy="1676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99" y="1447800"/>
            <a:ext cx="3759101" cy="3238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99" y="21526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99" y="29527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299" y="3695700"/>
            <a:ext cx="3301901" cy="762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914900"/>
            <a:ext cx="11277600" cy="2095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562600"/>
            <a:ext cx="7210425" cy="1219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7239000"/>
            <a:ext cx="11277600" cy="1447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78867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7886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82677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2200" y="8267700"/>
            <a:ext cx="11430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비교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연료비, 정비비, 보험료, 자동차세 등 두 차량의 유지 비용 분석 및 5년간 총 소유 비용 차이</a:t>
            </a:r>
            <a:endParaRPr lang="en-US" sz="1350" dirty="0"/>
          </a:p>
        </p:txBody>
      </p:sp>
      <p:sp>
        <p:nvSpPr>
          <p:cNvPr id="18" name="Text 2"/>
          <p:cNvSpPr/>
          <p:nvPr/>
        </p:nvSpPr>
        <p:spPr>
          <a:xfrm>
            <a:off x="685800" y="1676400"/>
            <a:ext cx="68326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항목별 비교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8204299" y="1676400"/>
            <a:ext cx="33019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총 유지 비용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8432899" y="2095500"/>
            <a:ext cx="8915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8204299" y="2400300"/>
            <a:ext cx="33019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680만원</a:t>
            </a:r>
            <a:endParaRPr lang="en-US" sz="2250" dirty="0"/>
          </a:p>
        </p:txBody>
      </p:sp>
      <p:sp>
        <p:nvSpPr>
          <p:cNvPr id="22" name="Text 6"/>
          <p:cNvSpPr/>
          <p:nvPr/>
        </p:nvSpPr>
        <p:spPr>
          <a:xfrm>
            <a:off x="8432899" y="2895600"/>
            <a:ext cx="16116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8204299" y="3200400"/>
            <a:ext cx="33019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265만원</a:t>
            </a:r>
            <a:endParaRPr lang="en-US" sz="2250" dirty="0"/>
          </a:p>
        </p:txBody>
      </p:sp>
      <p:sp>
        <p:nvSpPr>
          <p:cNvPr id="24" name="Text 8"/>
          <p:cNvSpPr/>
          <p:nvPr/>
        </p:nvSpPr>
        <p:spPr>
          <a:xfrm>
            <a:off x="8204299" y="3810000"/>
            <a:ext cx="33019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절감액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8204299" y="4114800"/>
            <a:ext cx="330190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415만원</a:t>
            </a:r>
            <a:endParaRPr lang="en-US" sz="2250" dirty="0"/>
          </a:p>
        </p:txBody>
      </p:sp>
      <p:sp>
        <p:nvSpPr>
          <p:cNvPr id="26" name="Text 10"/>
          <p:cNvSpPr/>
          <p:nvPr/>
        </p:nvSpPr>
        <p:spPr>
          <a:xfrm>
            <a:off x="685800" y="51435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27" name="Text 11"/>
          <p:cNvSpPr/>
          <p:nvPr/>
        </p:nvSpPr>
        <p:spPr>
          <a:xfrm>
            <a:off x="8127950" y="5657850"/>
            <a:ext cx="33781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절감액</a:t>
            </a:r>
            <a:endParaRPr lang="en-US" sz="1350" dirty="0"/>
          </a:p>
        </p:txBody>
      </p:sp>
      <p:sp>
        <p:nvSpPr>
          <p:cNvPr id="28" name="Text 12"/>
          <p:cNvSpPr/>
          <p:nvPr/>
        </p:nvSpPr>
        <p:spPr>
          <a:xfrm>
            <a:off x="8127950" y="6000750"/>
            <a:ext cx="405372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2,075만원</a:t>
            </a:r>
            <a:endParaRPr lang="en-US" sz="2700" dirty="0"/>
          </a:p>
        </p:txBody>
      </p:sp>
      <p:sp>
        <p:nvSpPr>
          <p:cNvPr id="29" name="Text 13"/>
          <p:cNvSpPr/>
          <p:nvPr/>
        </p:nvSpPr>
        <p:spPr>
          <a:xfrm>
            <a:off x="8127950" y="6457950"/>
            <a:ext cx="33781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685800" y="74676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비용 차이 요인</a:t>
            </a:r>
            <a:endParaRPr lang="en-US" sz="1500" dirty="0"/>
          </a:p>
        </p:txBody>
      </p:sp>
      <p:sp>
        <p:nvSpPr>
          <p:cNvPr id="31" name="Text 15"/>
          <p:cNvSpPr/>
          <p:nvPr/>
        </p:nvSpPr>
        <p:spPr>
          <a:xfrm>
            <a:off x="952500" y="7848600"/>
            <a:ext cx="5897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하이브리드는 연비가 약 2배 우수하여 연간 133만원 절감 가능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6438900" y="7848600"/>
            <a:ext cx="5280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정비비: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신차는 보증기간 내 정비 비용 부담이 적어 연간 110만원 절감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952500" y="82296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보험료: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K9은 차량가액과 부품가격이 높아 보험료가 연간 114만원 더 비쌈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6400800" y="8229600"/>
            <a:ext cx="6080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자동차세: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K9(3,342cc)은 그랜저 하이브리드(1,598cc) 대비 세금이 58만원 높음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33500"/>
            <a:ext cx="4434780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19300"/>
            <a:ext cx="304800" cy="304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813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0861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505200"/>
            <a:ext cx="3048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962400"/>
            <a:ext cx="17145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5334000"/>
            <a:ext cx="3977580" cy="913507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4380" y="1333500"/>
            <a:ext cx="2103090" cy="5143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6780" y="2931170"/>
            <a:ext cx="1798290" cy="122426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6071" y="1333500"/>
            <a:ext cx="4434929" cy="5143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4671" y="2019300"/>
            <a:ext cx="3977729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4671" y="2400300"/>
            <a:ext cx="3977729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04671" y="2781300"/>
            <a:ext cx="3977729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4671" y="3162300"/>
            <a:ext cx="3977729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7546" y="32861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6157" y="328612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4671" y="3543300"/>
            <a:ext cx="3977729" cy="381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7546" y="3667125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86157" y="366712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04671" y="3924300"/>
            <a:ext cx="3977729" cy="381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04671" y="5257800"/>
            <a:ext cx="304800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61821" y="5334000"/>
            <a:ext cx="1905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50611" y="5257800"/>
            <a:ext cx="304800" cy="3048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26811" y="53340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04671" y="5753100"/>
            <a:ext cx="304800" cy="3048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61821" y="5829300"/>
            <a:ext cx="1905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650611" y="5753100"/>
            <a:ext cx="304800" cy="3048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26811" y="5829300"/>
            <a:ext cx="1524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 비교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381000" y="83820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차량의 주행 성능, 연비, 첨단 편의 및 안전 기능 비교 분석</a:t>
            </a:r>
            <a:endParaRPr lang="en-US" sz="1350" dirty="0"/>
          </a:p>
        </p:txBody>
      </p:sp>
      <p:sp>
        <p:nvSpPr>
          <p:cNvPr id="35" name="Text 2"/>
          <p:cNvSpPr/>
          <p:nvPr/>
        </p:nvSpPr>
        <p:spPr>
          <a:xfrm>
            <a:off x="609600" y="1562100"/>
            <a:ext cx="3977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비교</a:t>
            </a:r>
            <a:endParaRPr lang="en-US" sz="1800" dirty="0"/>
          </a:p>
        </p:txBody>
      </p:sp>
      <p:sp>
        <p:nvSpPr>
          <p:cNvPr id="36" name="Text 3"/>
          <p:cNvSpPr/>
          <p:nvPr/>
        </p:nvSpPr>
        <p:spPr>
          <a:xfrm>
            <a:off x="676275" y="2019300"/>
            <a:ext cx="3977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(2022년식)</a:t>
            </a:r>
            <a:endParaRPr lang="en-US" sz="1500" dirty="0"/>
          </a:p>
        </p:txBody>
      </p:sp>
      <p:sp>
        <p:nvSpPr>
          <p:cNvPr id="37" name="Text 4"/>
          <p:cNvSpPr/>
          <p:nvPr/>
        </p:nvSpPr>
        <p:spPr>
          <a:xfrm>
            <a:off x="685800" y="2438400"/>
            <a:ext cx="2423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V6 3.8L 가솔린 (315마력)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838200" y="2743200"/>
            <a:ext cx="20345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후륜구동 (RWD)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57250" y="3048000"/>
            <a:ext cx="2903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강력한 출력, 안정적인 고속 주행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666750" y="3505200"/>
            <a:ext cx="3977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</a:t>
            </a:r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(신차)</a:t>
            </a:r>
            <a:endParaRPr lang="en-US" sz="1500" dirty="0"/>
          </a:p>
        </p:txBody>
      </p:sp>
      <p:sp>
        <p:nvSpPr>
          <p:cNvPr id="41" name="Text 8"/>
          <p:cNvSpPr/>
          <p:nvPr/>
        </p:nvSpPr>
        <p:spPr>
          <a:xfrm>
            <a:off x="857250" y="3924300"/>
            <a:ext cx="2880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1.6L 터보 + 전기모터 (230마력)</a:t>
            </a:r>
            <a:endParaRPr lang="en-US" sz="1200" dirty="0"/>
          </a:p>
        </p:txBody>
      </p:sp>
      <p:sp>
        <p:nvSpPr>
          <p:cNvPr id="42" name="Text 9"/>
          <p:cNvSpPr/>
          <p:nvPr/>
        </p:nvSpPr>
        <p:spPr>
          <a:xfrm>
            <a:off x="838200" y="4229100"/>
            <a:ext cx="2023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전륜구동 (FWD)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838200" y="4533900"/>
            <a:ext cx="1954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뛰어난 연비, 정숙성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09600" y="4991100"/>
            <a:ext cx="3977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 비교 (km/L)</a:t>
            </a:r>
            <a:endParaRPr lang="en-US" sz="1350" dirty="0"/>
          </a:p>
        </p:txBody>
      </p:sp>
      <p:sp>
        <p:nvSpPr>
          <p:cNvPr id="45" name="Text 12"/>
          <p:cNvSpPr/>
          <p:nvPr/>
        </p:nvSpPr>
        <p:spPr>
          <a:xfrm>
            <a:off x="5196780" y="4307830"/>
            <a:ext cx="179829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디지털 인터페이스가 적용된</a:t>
            </a:r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현대적인 인테리어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7604671" y="1562100"/>
            <a:ext cx="397772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편의 및 안전 기능</a:t>
            </a:r>
            <a:endParaRPr lang="en-US" sz="1800" dirty="0"/>
          </a:p>
        </p:txBody>
      </p:sp>
      <p:sp>
        <p:nvSpPr>
          <p:cNvPr id="47" name="Text 14"/>
          <p:cNvSpPr/>
          <p:nvPr/>
        </p:nvSpPr>
        <p:spPr>
          <a:xfrm>
            <a:off x="7614196" y="2019300"/>
            <a:ext cx="14403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9379446" y="2095500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10053697" y="2095500"/>
            <a:ext cx="1417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7614196" y="2400300"/>
            <a:ext cx="17284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고속도로 주행 보조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9265146" y="2486025"/>
            <a:ext cx="457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highlight>
                  <a:srgbClr val="BB162B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</a:t>
            </a:r>
            <a:endParaRPr lang="en-US" sz="900" dirty="0"/>
          </a:p>
        </p:txBody>
      </p:sp>
      <p:sp>
        <p:nvSpPr>
          <p:cNvPr id="52" name="Text 19"/>
          <p:cNvSpPr/>
          <p:nvPr/>
        </p:nvSpPr>
        <p:spPr>
          <a:xfrm>
            <a:off x="10036552" y="2486025"/>
            <a:ext cx="145161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highlight>
                  <a:srgbClr val="002C5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HDA2 (차선변경 지원)</a:t>
            </a:r>
            <a:endParaRPr lang="en-US" sz="900" dirty="0"/>
          </a:p>
        </p:txBody>
      </p:sp>
      <p:sp>
        <p:nvSpPr>
          <p:cNvPr id="53" name="Text 20"/>
          <p:cNvSpPr/>
          <p:nvPr/>
        </p:nvSpPr>
        <p:spPr>
          <a:xfrm>
            <a:off x="7614196" y="2781300"/>
            <a:ext cx="14403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인포테인먼트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8955286" y="2781300"/>
            <a:ext cx="10769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시스템</a:t>
            </a:r>
            <a:endParaRPr lang="en-US" sz="1200" dirty="0"/>
          </a:p>
        </p:txBody>
      </p:sp>
      <p:sp>
        <p:nvSpPr>
          <p:cNvPr id="55" name="Text 22"/>
          <p:cNvSpPr/>
          <p:nvPr/>
        </p:nvSpPr>
        <p:spPr>
          <a:xfrm>
            <a:off x="9778469" y="2781300"/>
            <a:ext cx="1967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ccNC (무선 업데이트)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7614196" y="3162300"/>
            <a:ext cx="17284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헤드업 디스플레이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7614196" y="3543300"/>
            <a:ext cx="14403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서라운드 뷰</a:t>
            </a:r>
            <a:endParaRPr lang="en-US" sz="1200" dirty="0"/>
          </a:p>
        </p:txBody>
      </p:sp>
      <p:sp>
        <p:nvSpPr>
          <p:cNvPr id="58" name="Text 25"/>
          <p:cNvSpPr/>
          <p:nvPr/>
        </p:nvSpPr>
        <p:spPr>
          <a:xfrm>
            <a:off x="7614196" y="3924300"/>
            <a:ext cx="14403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</a:t>
            </a:r>
            <a:endParaRPr lang="en-US" sz="1200" dirty="0"/>
          </a:p>
        </p:txBody>
      </p:sp>
      <p:sp>
        <p:nvSpPr>
          <p:cNvPr id="59" name="Text 26"/>
          <p:cNvSpPr/>
          <p:nvPr/>
        </p:nvSpPr>
        <p:spPr>
          <a:xfrm>
            <a:off x="8955286" y="3924300"/>
            <a:ext cx="10769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60" name="Text 27"/>
          <p:cNvSpPr/>
          <p:nvPr/>
        </p:nvSpPr>
        <p:spPr>
          <a:xfrm>
            <a:off x="9942463" y="3924300"/>
            <a:ext cx="163993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 2</a:t>
            </a:r>
            <a:endParaRPr lang="en-US" sz="1200" dirty="0"/>
          </a:p>
        </p:txBody>
      </p:sp>
      <p:sp>
        <p:nvSpPr>
          <p:cNvPr id="61" name="Text 28"/>
          <p:cNvSpPr/>
          <p:nvPr/>
        </p:nvSpPr>
        <p:spPr>
          <a:xfrm>
            <a:off x="7614196" y="4305300"/>
            <a:ext cx="14403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</a:t>
            </a:r>
            <a:endParaRPr lang="en-US" sz="1200" dirty="0"/>
          </a:p>
        </p:txBody>
      </p:sp>
      <p:sp>
        <p:nvSpPr>
          <p:cNvPr id="62" name="Text 29"/>
          <p:cNvSpPr/>
          <p:nvPr/>
        </p:nvSpPr>
        <p:spPr>
          <a:xfrm>
            <a:off x="8955286" y="4305300"/>
            <a:ext cx="10769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63" name="Text 30"/>
          <p:cNvSpPr/>
          <p:nvPr/>
        </p:nvSpPr>
        <p:spPr>
          <a:xfrm>
            <a:off x="9942463" y="4305300"/>
            <a:ext cx="163993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 2</a:t>
            </a:r>
            <a:endParaRPr lang="en-US" sz="1200" dirty="0"/>
          </a:p>
        </p:txBody>
      </p:sp>
      <p:sp>
        <p:nvSpPr>
          <p:cNvPr id="64" name="Text 31"/>
          <p:cNvSpPr/>
          <p:nvPr/>
        </p:nvSpPr>
        <p:spPr>
          <a:xfrm>
            <a:off x="7604671" y="4914900"/>
            <a:ext cx="39777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실질적 가치 평가</a:t>
            </a:r>
            <a:endParaRPr lang="en-US" sz="1350" dirty="0"/>
          </a:p>
        </p:txBody>
      </p:sp>
      <p:sp>
        <p:nvSpPr>
          <p:cNvPr id="65" name="Text 32"/>
          <p:cNvSpPr/>
          <p:nvPr/>
        </p:nvSpPr>
        <p:spPr>
          <a:xfrm>
            <a:off x="7985671" y="5257800"/>
            <a:ext cx="15506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고급스러운 승차감과 플래그십 세단의 품격 제공</a:t>
            </a:r>
            <a:endParaRPr lang="en-US" sz="1050" dirty="0"/>
          </a:p>
        </p:txBody>
      </p:sp>
      <p:sp>
        <p:nvSpPr>
          <p:cNvPr id="66" name="Text 33"/>
          <p:cNvSpPr/>
          <p:nvPr/>
        </p:nvSpPr>
        <p:spPr>
          <a:xfrm>
            <a:off x="10031611" y="5257800"/>
            <a:ext cx="155078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최신 기술과 우수한 연비 효율성</a:t>
            </a:r>
            <a:endParaRPr lang="en-US" sz="1050" dirty="0"/>
          </a:p>
        </p:txBody>
      </p:sp>
      <p:sp>
        <p:nvSpPr>
          <p:cNvPr id="67" name="Text 34"/>
          <p:cNvSpPr/>
          <p:nvPr/>
        </p:nvSpPr>
        <p:spPr>
          <a:xfrm>
            <a:off x="7985671" y="5753100"/>
            <a:ext cx="15506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넓고 안락한 실내공간으로 뒷좌석 편의성 우수</a:t>
            </a:r>
            <a:endParaRPr lang="en-US" sz="1050" dirty="0"/>
          </a:p>
        </p:txBody>
      </p:sp>
      <p:sp>
        <p:nvSpPr>
          <p:cNvPr id="68" name="Text 35"/>
          <p:cNvSpPr/>
          <p:nvPr/>
        </p:nvSpPr>
        <p:spPr>
          <a:xfrm>
            <a:off x="10031611" y="5753100"/>
            <a:ext cx="155078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그랜저는 더 발전된 운전자 보조 시스템 탑재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2489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11277600" cy="2705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95500"/>
            <a:ext cx="10820400" cy="1828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81500"/>
            <a:ext cx="5524500" cy="3124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610100"/>
            <a:ext cx="419100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7244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295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8293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63627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4381500"/>
            <a:ext cx="5524500" cy="3124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4610100"/>
            <a:ext cx="419100" cy="495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47244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5295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58293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6362700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6896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7734300"/>
            <a:ext cx="11277600" cy="2057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87630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5800" y="9067800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00" y="9372600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87630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0300" y="90678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10300" y="937260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신뢰성 비교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K9의 보증기간 잔여여부와 신차 그랜저 하이브리드의 보증혜택 비교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685800" y="16764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비교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1257300" y="4705350"/>
            <a:ext cx="2697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(4만km)</a:t>
            </a:r>
            <a:endParaRPr lang="en-US" sz="1800" dirty="0"/>
          </a:p>
        </p:txBody>
      </p:sp>
      <p:sp>
        <p:nvSpPr>
          <p:cNvPr id="29" name="Text 4"/>
          <p:cNvSpPr/>
          <p:nvPr/>
        </p:nvSpPr>
        <p:spPr>
          <a:xfrm>
            <a:off x="952500" y="5257800"/>
            <a:ext cx="27546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(3년/6만km)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952500" y="5486400"/>
            <a:ext cx="27546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시점에 따라 만료되었을 가능성 있음</a:t>
            </a:r>
            <a:endParaRPr lang="en-US" sz="1050" dirty="0"/>
          </a:p>
        </p:txBody>
      </p:sp>
      <p:sp>
        <p:nvSpPr>
          <p:cNvPr id="31" name="Text 6"/>
          <p:cNvSpPr/>
          <p:nvPr/>
        </p:nvSpPr>
        <p:spPr>
          <a:xfrm>
            <a:off x="952500" y="5791200"/>
            <a:ext cx="3097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952500" y="6019800"/>
            <a:ext cx="30975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아직 유효하나 주행거리 증가에 따라 만료 예정</a:t>
            </a:r>
            <a:endParaRPr lang="en-US" sz="1050" dirty="0"/>
          </a:p>
        </p:txBody>
      </p:sp>
      <p:sp>
        <p:nvSpPr>
          <p:cNvPr id="33" name="Text 8"/>
          <p:cNvSpPr/>
          <p:nvPr/>
        </p:nvSpPr>
        <p:spPr>
          <a:xfrm>
            <a:off x="952500" y="6324600"/>
            <a:ext cx="463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952500" y="6553200"/>
            <a:ext cx="55664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타이어 교체 (약 100만원), 브레이크 패드 (약 15~20만원) 등 소모품 교체 시기 도래</a:t>
            </a:r>
            <a:endParaRPr lang="en-US" sz="1050" dirty="0"/>
          </a:p>
        </p:txBody>
      </p:sp>
      <p:sp>
        <p:nvSpPr>
          <p:cNvPr id="35" name="Text 10"/>
          <p:cNvSpPr/>
          <p:nvPr/>
        </p:nvSpPr>
        <p:spPr>
          <a:xfrm>
            <a:off x="7010400" y="4705350"/>
            <a:ext cx="28803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(신차)</a:t>
            </a:r>
            <a:endParaRPr lang="en-US" sz="1800" dirty="0"/>
          </a:p>
        </p:txBody>
      </p:sp>
      <p:sp>
        <p:nvSpPr>
          <p:cNvPr id="36" name="Text 11"/>
          <p:cNvSpPr/>
          <p:nvPr/>
        </p:nvSpPr>
        <p:spPr>
          <a:xfrm>
            <a:off x="6705600" y="5257800"/>
            <a:ext cx="2606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차체/일반 부품 보증 (3년/6만km)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6705600" y="5486400"/>
            <a:ext cx="2606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6705600" y="5791200"/>
            <a:ext cx="26631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6705600" y="6019800"/>
            <a:ext cx="26631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6724650" y="6324600"/>
            <a:ext cx="2914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전용 부품 (10년/20만km)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6724650" y="6553200"/>
            <a:ext cx="2914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배터리, 모터 등 고가 부품에 대한 장기 보증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6705600" y="6858000"/>
            <a:ext cx="417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6705600" y="7086600"/>
            <a:ext cx="50063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소모품 교체 외 예상치 못한 수리비 발생 가능성 낮음 (연간 약 20만원)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685800" y="796290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신뢰성 주요 고려사항</a:t>
            </a:r>
            <a:endParaRPr lang="en-US" sz="1500" dirty="0"/>
          </a:p>
        </p:txBody>
      </p:sp>
      <p:sp>
        <p:nvSpPr>
          <p:cNvPr id="45" name="Text 20"/>
          <p:cNvSpPr/>
          <p:nvPr/>
        </p:nvSpPr>
        <p:spPr>
          <a:xfrm>
            <a:off x="685800" y="8382000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46" name="Text 21"/>
          <p:cNvSpPr/>
          <p:nvPr/>
        </p:nvSpPr>
        <p:spPr>
          <a:xfrm>
            <a:off x="914400" y="8724900"/>
            <a:ext cx="4331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이전 소유자의 운전/관리 습관에 따른 잠재적 문제 가능성</a:t>
            </a:r>
            <a:endParaRPr lang="en-US" sz="1200" dirty="0"/>
          </a:p>
        </p:txBody>
      </p:sp>
      <p:sp>
        <p:nvSpPr>
          <p:cNvPr id="47" name="Text 22"/>
          <p:cNvSpPr/>
          <p:nvPr/>
        </p:nvSpPr>
        <p:spPr>
          <a:xfrm>
            <a:off x="933450" y="9029700"/>
            <a:ext cx="4126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4만km 시점은 주요 소모품 교체 주기가 다가오는 시기</a:t>
            </a:r>
            <a:endParaRPr lang="en-US" sz="1200" dirty="0"/>
          </a:p>
        </p:txBody>
      </p:sp>
      <p:sp>
        <p:nvSpPr>
          <p:cNvPr id="48" name="Text 23"/>
          <p:cNvSpPr/>
          <p:nvPr/>
        </p:nvSpPr>
        <p:spPr>
          <a:xfrm>
            <a:off x="952500" y="9334500"/>
            <a:ext cx="3280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이후 고장 발생 시 비용 부담 증가</a:t>
            </a:r>
            <a:endParaRPr lang="en-US" sz="1200" dirty="0"/>
          </a:p>
        </p:txBody>
      </p:sp>
      <p:sp>
        <p:nvSpPr>
          <p:cNvPr id="49" name="Text 24"/>
          <p:cNvSpPr/>
          <p:nvPr/>
        </p:nvSpPr>
        <p:spPr>
          <a:xfrm>
            <a:off x="6210300" y="8382000"/>
            <a:ext cx="529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350" dirty="0"/>
          </a:p>
        </p:txBody>
      </p:sp>
      <p:sp>
        <p:nvSpPr>
          <p:cNvPr id="50" name="Text 25"/>
          <p:cNvSpPr/>
          <p:nvPr/>
        </p:nvSpPr>
        <p:spPr>
          <a:xfrm>
            <a:off x="6438900" y="8724900"/>
            <a:ext cx="41833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부품이 신품으로 초기 몇 년간 고장 확률 매우 낮음</a:t>
            </a:r>
            <a:endParaRPr lang="en-US" sz="1200" dirty="0"/>
          </a:p>
        </p:txBody>
      </p:sp>
      <p:sp>
        <p:nvSpPr>
          <p:cNvPr id="51" name="Text 26"/>
          <p:cNvSpPr/>
          <p:nvPr/>
        </p:nvSpPr>
        <p:spPr>
          <a:xfrm>
            <a:off x="6438900" y="90297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핵심 부품 10년/20만km 장기 보증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6438900" y="9334500"/>
            <a:ext cx="4697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정기적인 소모품 교체 외 예상치 못한 수리비 발생 가능성 낮음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05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366099" cy="1371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76400"/>
            <a:ext cx="219075" cy="190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133600"/>
            <a:ext cx="171450" cy="266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50" y="2133600"/>
            <a:ext cx="17145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971800"/>
            <a:ext cx="7366099" cy="1371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2004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365760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50" y="365760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4495800"/>
            <a:ext cx="7366099" cy="1600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4724400"/>
            <a:ext cx="238125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51816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650" y="518160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6248400"/>
            <a:ext cx="7366099" cy="1600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6477000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" y="6934200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2650" y="6934200"/>
            <a:ext cx="171450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899" y="1447800"/>
            <a:ext cx="3682901" cy="4343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04299" y="1600200"/>
            <a:ext cx="3378101" cy="2175718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04299" y="4271218"/>
            <a:ext cx="266700" cy="381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80499" y="4395043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04299" y="4842718"/>
            <a:ext cx="304800" cy="381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80499" y="4966543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51899" y="5943600"/>
            <a:ext cx="3682901" cy="1905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2399" y="65532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2399" y="685800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42399" y="71628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42399" y="7467600"/>
            <a:ext cx="133350" cy="1524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결정을 위한 체크리스트</a:t>
            </a:r>
            <a:endParaRPr lang="en-US" sz="2700" dirty="0"/>
          </a:p>
        </p:txBody>
      </p:sp>
      <p:sp>
        <p:nvSpPr>
          <p:cNvPr id="31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비용, 유지비, 사용 목적, 선호도 등 구매 결정 시 고려해야 할 핵심 요소</a:t>
            </a:r>
            <a:endParaRPr lang="en-US" sz="1350" dirty="0"/>
          </a:p>
        </p:txBody>
      </p:sp>
      <p:sp>
        <p:nvSpPr>
          <p:cNvPr id="32" name="Text 2"/>
          <p:cNvSpPr/>
          <p:nvPr/>
        </p:nvSpPr>
        <p:spPr>
          <a:xfrm>
            <a:off x="981075" y="1638300"/>
            <a:ext cx="69850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</a:t>
            </a:r>
            <a:endParaRPr lang="en-US" sz="1500" dirty="0"/>
          </a:p>
        </p:txBody>
      </p:sp>
      <p:sp>
        <p:nvSpPr>
          <p:cNvPr id="33" name="Text 3"/>
          <p:cNvSpPr/>
          <p:nvPr/>
        </p:nvSpPr>
        <p:spPr>
          <a:xfrm>
            <a:off x="971550" y="2095500"/>
            <a:ext cx="2381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34" name="Text 4"/>
          <p:cNvSpPr/>
          <p:nvPr/>
        </p:nvSpPr>
        <p:spPr>
          <a:xfrm>
            <a:off x="971550" y="2324100"/>
            <a:ext cx="2857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적음 (약 4,500만원)</a:t>
            </a:r>
            <a:endParaRPr lang="en-US" sz="1200" dirty="0"/>
          </a:p>
        </p:txBody>
      </p:sp>
      <p:sp>
        <p:nvSpPr>
          <p:cNvPr id="35" name="Text 5"/>
          <p:cNvSpPr/>
          <p:nvPr/>
        </p:nvSpPr>
        <p:spPr>
          <a:xfrm>
            <a:off x="4540300" y="2095500"/>
            <a:ext cx="2686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4540300" y="2324100"/>
            <a:ext cx="2686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큼 (약 5,055만원)</a:t>
            </a:r>
            <a:endParaRPr lang="en-US" sz="1200" dirty="0"/>
          </a:p>
        </p:txBody>
      </p:sp>
      <p:sp>
        <p:nvSpPr>
          <p:cNvPr id="37" name="Text 7"/>
          <p:cNvSpPr/>
          <p:nvPr/>
        </p:nvSpPr>
        <p:spPr>
          <a:xfrm>
            <a:off x="952500" y="3162300"/>
            <a:ext cx="69850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유지 비용</a:t>
            </a:r>
            <a:endParaRPr lang="en-US" sz="1500" dirty="0"/>
          </a:p>
        </p:txBody>
      </p:sp>
      <p:sp>
        <p:nvSpPr>
          <p:cNvPr id="38" name="Text 8"/>
          <p:cNvSpPr/>
          <p:nvPr/>
        </p:nvSpPr>
        <p:spPr>
          <a:xfrm>
            <a:off x="971550" y="361950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39" name="Text 9"/>
          <p:cNvSpPr/>
          <p:nvPr/>
        </p:nvSpPr>
        <p:spPr>
          <a:xfrm>
            <a:off x="971550" y="384810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680만원 (5년간 약 3,400만원)</a:t>
            </a:r>
            <a:endParaRPr lang="en-US" sz="1200" dirty="0"/>
          </a:p>
        </p:txBody>
      </p:sp>
      <p:sp>
        <p:nvSpPr>
          <p:cNvPr id="40" name="Text 10"/>
          <p:cNvSpPr/>
          <p:nvPr/>
        </p:nvSpPr>
        <p:spPr>
          <a:xfrm>
            <a:off x="4540300" y="361950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41" name="Text 11"/>
          <p:cNvSpPr/>
          <p:nvPr/>
        </p:nvSpPr>
        <p:spPr>
          <a:xfrm>
            <a:off x="4540300" y="384810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265만원 (5년간 약 1,325만원)</a:t>
            </a:r>
            <a:endParaRPr lang="en-US" sz="1200" dirty="0"/>
          </a:p>
        </p:txBody>
      </p:sp>
      <p:sp>
        <p:nvSpPr>
          <p:cNvPr id="42" name="Text 12"/>
          <p:cNvSpPr/>
          <p:nvPr/>
        </p:nvSpPr>
        <p:spPr>
          <a:xfrm>
            <a:off x="1000125" y="4686300"/>
            <a:ext cx="69850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및 편의성</a:t>
            </a:r>
            <a:endParaRPr lang="en-US" sz="1500" dirty="0"/>
          </a:p>
        </p:txBody>
      </p:sp>
      <p:sp>
        <p:nvSpPr>
          <p:cNvPr id="43" name="Text 13"/>
          <p:cNvSpPr/>
          <p:nvPr/>
        </p:nvSpPr>
        <p:spPr>
          <a:xfrm>
            <a:off x="971550" y="5143500"/>
            <a:ext cx="301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44" name="Text 14"/>
          <p:cNvSpPr/>
          <p:nvPr/>
        </p:nvSpPr>
        <p:spPr>
          <a:xfrm>
            <a:off x="971550" y="5372100"/>
            <a:ext cx="301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 (315마력), 안정적 고속 주행, 고급스러운 실내</a:t>
            </a:r>
            <a:endParaRPr lang="en-US" sz="1200" dirty="0"/>
          </a:p>
        </p:txBody>
      </p:sp>
      <p:sp>
        <p:nvSpPr>
          <p:cNvPr id="45" name="Text 15"/>
          <p:cNvSpPr/>
          <p:nvPr/>
        </p:nvSpPr>
        <p:spPr>
          <a:xfrm>
            <a:off x="4540300" y="514350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46" name="Text 16"/>
          <p:cNvSpPr/>
          <p:nvPr/>
        </p:nvSpPr>
        <p:spPr>
          <a:xfrm>
            <a:off x="4540300" y="5372100"/>
            <a:ext cx="3291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기술, 뛰어난 연비 (15.7km/L), 정숙성</a:t>
            </a:r>
            <a:endParaRPr lang="en-US" sz="1200" dirty="0"/>
          </a:p>
        </p:txBody>
      </p:sp>
      <p:sp>
        <p:nvSpPr>
          <p:cNvPr id="47" name="Text 17"/>
          <p:cNvSpPr/>
          <p:nvPr/>
        </p:nvSpPr>
        <p:spPr>
          <a:xfrm>
            <a:off x="952500" y="6438900"/>
            <a:ext cx="69850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보증</a:t>
            </a:r>
            <a:endParaRPr lang="en-US" sz="1500" dirty="0"/>
          </a:p>
        </p:txBody>
      </p:sp>
      <p:sp>
        <p:nvSpPr>
          <p:cNvPr id="48" name="Text 18"/>
          <p:cNvSpPr/>
          <p:nvPr/>
        </p:nvSpPr>
        <p:spPr>
          <a:xfrm>
            <a:off x="971550" y="6896100"/>
            <a:ext cx="2733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49" name="Text 19"/>
          <p:cNvSpPr/>
          <p:nvPr/>
        </p:nvSpPr>
        <p:spPr>
          <a:xfrm>
            <a:off x="971550" y="7124700"/>
            <a:ext cx="3280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만료, 소모품 교체 시기 도래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4540300" y="6896100"/>
            <a:ext cx="301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51" name="Text 21"/>
          <p:cNvSpPr/>
          <p:nvPr/>
        </p:nvSpPr>
        <p:spPr>
          <a:xfrm>
            <a:off x="4540300" y="7124700"/>
            <a:ext cx="301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보증 신규 적용, 하이브리드 부품 10년 보증</a:t>
            </a:r>
            <a:endParaRPr lang="en-US" sz="1200" dirty="0"/>
          </a:p>
        </p:txBody>
      </p:sp>
      <p:sp>
        <p:nvSpPr>
          <p:cNvPr id="52" name="Text 22"/>
          <p:cNvSpPr/>
          <p:nvPr/>
        </p:nvSpPr>
        <p:spPr>
          <a:xfrm>
            <a:off x="8204299" y="3928318"/>
            <a:ext cx="33781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목적별 추천</a:t>
            </a:r>
            <a:endParaRPr lang="en-US" sz="1500" dirty="0"/>
          </a:p>
        </p:txBody>
      </p:sp>
      <p:sp>
        <p:nvSpPr>
          <p:cNvPr id="53" name="Text 23"/>
          <p:cNvSpPr/>
          <p:nvPr/>
        </p:nvSpPr>
        <p:spPr>
          <a:xfrm>
            <a:off x="8585299" y="4271218"/>
            <a:ext cx="29971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추천: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업무용, 의전용으로 차량의 '격'이 중요한 경우</a:t>
            </a:r>
            <a:endParaRPr lang="en-US" sz="1200" dirty="0"/>
          </a:p>
        </p:txBody>
      </p:sp>
      <p:sp>
        <p:nvSpPr>
          <p:cNvPr id="54" name="Text 24"/>
          <p:cNvSpPr/>
          <p:nvPr/>
        </p:nvSpPr>
        <p:spPr>
          <a:xfrm>
            <a:off x="8623399" y="4842718"/>
            <a:ext cx="29590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추천: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장거리 출퇴근, 연비와 최신 기술 선호</a:t>
            </a:r>
            <a:endParaRPr lang="en-US" sz="1200" dirty="0"/>
          </a:p>
        </p:txBody>
      </p:sp>
      <p:sp>
        <p:nvSpPr>
          <p:cNvPr id="55" name="Text 25"/>
          <p:cNvSpPr/>
          <p:nvPr/>
        </p:nvSpPr>
        <p:spPr>
          <a:xfrm>
            <a:off x="8242399" y="6134100"/>
            <a:ext cx="33019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결정 포인트</a:t>
            </a:r>
            <a:endParaRPr lang="en-US" sz="1500" dirty="0"/>
          </a:p>
        </p:txBody>
      </p:sp>
      <p:sp>
        <p:nvSpPr>
          <p:cNvPr id="56" name="Text 26"/>
          <p:cNvSpPr/>
          <p:nvPr/>
        </p:nvSpPr>
        <p:spPr>
          <a:xfrm>
            <a:off x="8451949" y="651510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</p:txBody>
      </p:sp>
      <p:sp>
        <p:nvSpPr>
          <p:cNvPr id="57" name="Text 27"/>
          <p:cNvSpPr/>
          <p:nvPr/>
        </p:nvSpPr>
        <p:spPr>
          <a:xfrm>
            <a:off x="8451949" y="6819900"/>
            <a:ext cx="3017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</p:txBody>
      </p:sp>
      <p:sp>
        <p:nvSpPr>
          <p:cNvPr id="58" name="Text 28"/>
          <p:cNvSpPr/>
          <p:nvPr/>
        </p:nvSpPr>
        <p:spPr>
          <a:xfrm>
            <a:off x="8451949" y="7124700"/>
            <a:ext cx="3486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주행거리가 많을수록: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</p:txBody>
      </p:sp>
      <p:sp>
        <p:nvSpPr>
          <p:cNvPr id="59" name="Text 29"/>
          <p:cNvSpPr/>
          <p:nvPr/>
        </p:nvSpPr>
        <p:spPr>
          <a:xfrm>
            <a:off x="8451949" y="742950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가치 중시: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3441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5524500" cy="24955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1781175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050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6098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9146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219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524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447800"/>
            <a:ext cx="5524500" cy="24955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6764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775" y="17811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3050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6098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9146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2194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5242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171950"/>
            <a:ext cx="11277600" cy="19431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95700" y="4819650"/>
            <a:ext cx="7810500" cy="762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6762750"/>
            <a:ext cx="5562600" cy="14859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6953250"/>
            <a:ext cx="381000" cy="457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71151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72200" y="6762750"/>
            <a:ext cx="5562600" cy="1485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2700" y="6953250"/>
            <a:ext cx="3810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77000" y="71151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8401050"/>
            <a:ext cx="5562600" cy="14859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" y="8591550"/>
            <a:ext cx="400050" cy="4572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2000" y="8753475"/>
            <a:ext cx="17145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72200" y="8401050"/>
            <a:ext cx="5562600" cy="14859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62700" y="8591550"/>
            <a:ext cx="3810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77000" y="8753475"/>
            <a:ext cx="1524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비교 및 결론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457200" y="9525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총체적 비교와 소비자 유형별 최적 선택</a:t>
            </a:r>
            <a:endParaRPr lang="en-US" sz="1350" dirty="0"/>
          </a:p>
        </p:txBody>
      </p:sp>
      <p:sp>
        <p:nvSpPr>
          <p:cNvPr id="35" name="Text 2"/>
          <p:cNvSpPr/>
          <p:nvPr/>
        </p:nvSpPr>
        <p:spPr>
          <a:xfrm>
            <a:off x="1314450" y="1762125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36" name="Text 3"/>
          <p:cNvSpPr/>
          <p:nvPr/>
        </p:nvSpPr>
        <p:spPr>
          <a:xfrm>
            <a:off x="914400" y="2266950"/>
            <a:ext cx="2594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약 555만원 저렴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914400" y="2571750"/>
            <a:ext cx="27089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세단의 고급스러운 승차감</a:t>
            </a:r>
            <a:endParaRPr lang="en-US" sz="1200" dirty="0"/>
          </a:p>
        </p:txBody>
      </p:sp>
      <p:sp>
        <p:nvSpPr>
          <p:cNvPr id="38" name="Text 5"/>
          <p:cNvSpPr/>
          <p:nvPr/>
        </p:nvSpPr>
        <p:spPr>
          <a:xfrm>
            <a:off x="914400" y="2876550"/>
            <a:ext cx="2103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엔진의 주행 감성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914400" y="3181350"/>
            <a:ext cx="3017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약 2,075만원의 추가 유지비 발생</a:t>
            </a:r>
            <a:endParaRPr lang="en-US" sz="1200" dirty="0"/>
          </a:p>
        </p:txBody>
      </p:sp>
      <p:sp>
        <p:nvSpPr>
          <p:cNvPr id="40" name="Text 7"/>
          <p:cNvSpPr/>
          <p:nvPr/>
        </p:nvSpPr>
        <p:spPr>
          <a:xfrm>
            <a:off x="914400" y="348615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제조사 보증 기간 만료 임박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7067550" y="1762125"/>
            <a:ext cx="2674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42" name="Text 9"/>
          <p:cNvSpPr/>
          <p:nvPr/>
        </p:nvSpPr>
        <p:spPr>
          <a:xfrm>
            <a:off x="6667500" y="2266950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415만원의 유지 비용 절감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6667500" y="2571750"/>
            <a:ext cx="20688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기술과 첨단 편의 기능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67500" y="2876550"/>
            <a:ext cx="3166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10년/20만km 긴 보증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6667500" y="3181350"/>
            <a:ext cx="18973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더 높음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6667500" y="3486150"/>
            <a:ext cx="24117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대비 상대적 위상 열위</a:t>
            </a:r>
            <a:endParaRPr lang="en-US" sz="1200" dirty="0"/>
          </a:p>
        </p:txBody>
      </p:sp>
      <p:sp>
        <p:nvSpPr>
          <p:cNvPr id="47" name="Text 14"/>
          <p:cNvSpPr/>
          <p:nvPr/>
        </p:nvSpPr>
        <p:spPr>
          <a:xfrm>
            <a:off x="685800" y="4400550"/>
            <a:ext cx="1082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48" name="Text 15"/>
          <p:cNvSpPr/>
          <p:nvPr/>
        </p:nvSpPr>
        <p:spPr>
          <a:xfrm>
            <a:off x="685800" y="4933950"/>
            <a:ext cx="7886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200" dirty="0"/>
          </a:p>
        </p:txBody>
      </p:sp>
      <p:sp>
        <p:nvSpPr>
          <p:cNvPr id="49" name="Text 16"/>
          <p:cNvSpPr/>
          <p:nvPr/>
        </p:nvSpPr>
        <p:spPr>
          <a:xfrm>
            <a:off x="2533650" y="493395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7,900만원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685800" y="5238750"/>
            <a:ext cx="1417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2533650" y="5238750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6,380만원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685800" y="5695950"/>
            <a:ext cx="1082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* 초기 구매 비용과 5년간 유지비용(연료, 정비, 보험, 세금)을 합산한 금액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457200" y="634365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 유형별 최적 선택</a:t>
            </a:r>
            <a:endParaRPr lang="en-US" sz="1500" dirty="0"/>
          </a:p>
        </p:txBody>
      </p:sp>
      <p:sp>
        <p:nvSpPr>
          <p:cNvPr id="54" name="Text 21"/>
          <p:cNvSpPr/>
          <p:nvPr/>
        </p:nvSpPr>
        <p:spPr>
          <a:xfrm>
            <a:off x="1143000" y="7048500"/>
            <a:ext cx="1474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중시형</a:t>
            </a:r>
            <a:endParaRPr lang="en-US" sz="1350" dirty="0"/>
          </a:p>
        </p:txBody>
      </p:sp>
      <p:sp>
        <p:nvSpPr>
          <p:cNvPr id="55" name="Text 22"/>
          <p:cNvSpPr/>
          <p:nvPr/>
        </p:nvSpPr>
        <p:spPr>
          <a:xfrm>
            <a:off x="647700" y="75247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낮은 초기 구매 비용을 중요시하는 소비자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4286250" y="7791450"/>
            <a:ext cx="1543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highlight>
                  <a:srgbClr val="FEF2F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6858000" y="7048500"/>
            <a:ext cx="1668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경제성 중시형</a:t>
            </a:r>
            <a:endParaRPr lang="en-US" sz="1350" dirty="0"/>
          </a:p>
        </p:txBody>
      </p:sp>
      <p:sp>
        <p:nvSpPr>
          <p:cNvPr id="58" name="Text 25"/>
          <p:cNvSpPr/>
          <p:nvPr/>
        </p:nvSpPr>
        <p:spPr>
          <a:xfrm>
            <a:off x="6362700" y="75247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연비와 장기 유지 비용을 중요시하는 소비자</a:t>
            </a:r>
            <a:endParaRPr lang="en-US" sz="1200" dirty="0"/>
          </a:p>
        </p:txBody>
      </p:sp>
      <p:sp>
        <p:nvSpPr>
          <p:cNvPr id="59" name="Text 26"/>
          <p:cNvSpPr/>
          <p:nvPr/>
        </p:nvSpPr>
        <p:spPr>
          <a:xfrm>
            <a:off x="9372600" y="7791450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highlight>
                  <a:srgbClr val="EFF6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  <p:sp>
        <p:nvSpPr>
          <p:cNvPr id="60" name="Text 27"/>
          <p:cNvSpPr/>
          <p:nvPr/>
        </p:nvSpPr>
        <p:spPr>
          <a:xfrm>
            <a:off x="1162050" y="8686800"/>
            <a:ext cx="1474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감성 중시형</a:t>
            </a:r>
            <a:endParaRPr lang="en-US" sz="1350" dirty="0"/>
          </a:p>
        </p:txBody>
      </p:sp>
      <p:sp>
        <p:nvSpPr>
          <p:cNvPr id="61" name="Text 28"/>
          <p:cNvSpPr/>
          <p:nvPr/>
        </p:nvSpPr>
        <p:spPr>
          <a:xfrm>
            <a:off x="647700" y="91630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고급스러운 승차감과 강력한 주행 감성 선호</a:t>
            </a:r>
            <a:endParaRPr lang="en-US" sz="1200" dirty="0"/>
          </a:p>
        </p:txBody>
      </p:sp>
      <p:sp>
        <p:nvSpPr>
          <p:cNvPr id="62" name="Text 29"/>
          <p:cNvSpPr/>
          <p:nvPr/>
        </p:nvSpPr>
        <p:spPr>
          <a:xfrm>
            <a:off x="4286250" y="9429750"/>
            <a:ext cx="1543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C2626"/>
                </a:solidFill>
                <a:highlight>
                  <a:srgbClr val="FEF2F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63" name="Text 30"/>
          <p:cNvSpPr/>
          <p:nvPr/>
        </p:nvSpPr>
        <p:spPr>
          <a:xfrm>
            <a:off x="6858000" y="8686800"/>
            <a:ext cx="14744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 중시형</a:t>
            </a:r>
            <a:endParaRPr lang="en-US" sz="1350" dirty="0"/>
          </a:p>
        </p:txBody>
      </p:sp>
      <p:sp>
        <p:nvSpPr>
          <p:cNvPr id="64" name="Text 31"/>
          <p:cNvSpPr/>
          <p:nvPr/>
        </p:nvSpPr>
        <p:spPr>
          <a:xfrm>
            <a:off x="6362700" y="916305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기능과 신차 보증의 안정감 선호</a:t>
            </a:r>
            <a:endParaRPr lang="en-US" sz="1200" dirty="0"/>
          </a:p>
        </p:txBody>
      </p:sp>
      <p:sp>
        <p:nvSpPr>
          <p:cNvPr id="65" name="Text 32"/>
          <p:cNvSpPr/>
          <p:nvPr/>
        </p:nvSpPr>
        <p:spPr>
          <a:xfrm>
            <a:off x="9372600" y="9429750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563EB"/>
                </a:solidFill>
                <a:highlight>
                  <a:srgbClr val="EFF6FF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2025-12-08T03:48:13Z</dcterms:created>
  <dcterms:modified xsi:type="dcterms:W3CDTF">2025-12-08T03:48:13Z</dcterms:modified>
</cp:coreProperties>
</file>